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</p:sldIdLst>
  <p:sldSz cy="5143500" cx="9144000"/>
  <p:notesSz cx="6858000" cy="9144000"/>
  <p:embeddedFontLst>
    <p:embeddedFont>
      <p:font typeface="Raleway"/>
      <p:regular r:id="rId13"/>
      <p:bold r:id="rId14"/>
      <p:italic r:id="rId15"/>
      <p:boldItalic r:id="rId16"/>
    </p:embeddedFont>
    <p:embeddedFont>
      <p:font typeface="Nunito"/>
      <p:regular r:id="rId17"/>
      <p:bold r:id="rId18"/>
      <p:italic r:id="rId19"/>
      <p:boldItalic r:id="rId20"/>
    </p:embeddedFont>
    <p:embeddedFont>
      <p:font typeface="Playfair Display"/>
      <p:regular r:id="rId21"/>
      <p:bold r:id="rId22"/>
      <p:italic r:id="rId23"/>
      <p:boldItalic r:id="rId24"/>
    </p:embeddedFont>
    <p:embeddedFont>
      <p:font typeface="Source Sans Pr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C02EC41-6807-47CF-B1C9-A9396013F62E}">
  <a:tblStyle styleId="{7C02EC41-6807-47CF-B1C9-A9396013F6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Italic.fntdata"/><Relationship Id="rId22" Type="http://schemas.openxmlformats.org/officeDocument/2006/relationships/font" Target="fonts/PlayfairDisplay-bold.fntdata"/><Relationship Id="rId21" Type="http://schemas.openxmlformats.org/officeDocument/2006/relationships/font" Target="fonts/PlayfairDisplay-regular.fntdata"/><Relationship Id="rId24" Type="http://schemas.openxmlformats.org/officeDocument/2006/relationships/font" Target="fonts/PlayfairDisplay-boldItalic.fntdata"/><Relationship Id="rId23" Type="http://schemas.openxmlformats.org/officeDocument/2006/relationships/font" Target="fonts/PlayfairDispl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SourceSansPro-bold.fntdata"/><Relationship Id="rId25" Type="http://schemas.openxmlformats.org/officeDocument/2006/relationships/font" Target="fonts/SourceSansPro-regular.fntdata"/><Relationship Id="rId28" Type="http://schemas.openxmlformats.org/officeDocument/2006/relationships/font" Target="fonts/SourceSansPro-boldItalic.fntdata"/><Relationship Id="rId27" Type="http://schemas.openxmlformats.org/officeDocument/2006/relationships/font" Target="fonts/SourceSansPr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font" Target="fonts/Raleway-regular.fntdata"/><Relationship Id="rId12" Type="http://schemas.openxmlformats.org/officeDocument/2006/relationships/slide" Target="slides/slide6.xml"/><Relationship Id="rId15" Type="http://schemas.openxmlformats.org/officeDocument/2006/relationships/font" Target="fonts/Raleway-italic.fntdata"/><Relationship Id="rId14" Type="http://schemas.openxmlformats.org/officeDocument/2006/relationships/font" Target="fonts/Raleway-bold.fntdata"/><Relationship Id="rId17" Type="http://schemas.openxmlformats.org/officeDocument/2006/relationships/font" Target="fonts/Nunito-regular.fntdata"/><Relationship Id="rId16" Type="http://schemas.openxmlformats.org/officeDocument/2006/relationships/font" Target="fonts/Raleway-boldItalic.fntdata"/><Relationship Id="rId19" Type="http://schemas.openxmlformats.org/officeDocument/2006/relationships/font" Target="fonts/Nunito-italic.fntdata"/><Relationship Id="rId18" Type="http://schemas.openxmlformats.org/officeDocument/2006/relationships/font" Target="fonts/Nuni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b0ef566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b0ef566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➢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Line of Inquiry: Infuse literacy instruction and practice into Social Studies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●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Planning Social Studies content with literacy focus and goals (vocabulary, comprehension, oral language skills)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➢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Focus on developing understanding through oral language 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●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Opportunities for student talk and protocols to put in place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➢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Final Project, Take A Stand, was a culmination of the work done together throughout the year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●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Looking at final Social Studies unit, revised plans and content to make it relatable and purposeful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●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Utilizing group protocols and talk moves to contribute to PSA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➢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Finding their Voice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●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Idea came from students, of high interest and concern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●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Doing something with what they learned, creating an end goal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Char char="●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Big Idea: “We can use our voices for positive change.”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b0ef566e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b0ef566e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b0ef566e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b0ef566e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b0ef566e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b0ef566e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b0ef566e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b0ef566e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hyperlink" Target="http://drive.google.com/file/d/1mo0QV6lQ-3foz4QN0ev-wn6HGTDcGV_5/view" TargetMode="External"/><Relationship Id="rId6" Type="http://schemas.openxmlformats.org/officeDocument/2006/relationships/image" Target="../media/image3.jpg"/><Relationship Id="rId7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5" Type="http://schemas.openxmlformats.org/officeDocument/2006/relationships/hyperlink" Target="mailto:rk1410@hunter.cuny.edu" TargetMode="External"/><Relationship Id="rId6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94425" y="137025"/>
            <a:ext cx="8183700" cy="80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a Stand: Inquiry Project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94425" y="1710750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District 4 </a:t>
            </a:r>
            <a:endParaRPr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READ East Harlem/Hunter College</a:t>
            </a:r>
            <a:endParaRPr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227600" y="2758375"/>
            <a:ext cx="55167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NCTE 2018 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Carly Metzger, Second Grade Teacher, PS072, NYC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Rosanne L. Kurstedt, PhD, Hunter College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94425" y="4715625"/>
            <a:ext cx="56499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Funded by New York Community Trust, Brooke Astor Fund</a:t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64625" y="281100"/>
            <a:ext cx="7505700" cy="7074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Take A Stand: Project Based Inquiry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0625" y="1033900"/>
            <a:ext cx="5603400" cy="36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Line of Inquiry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○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Infuse literacy instruction and practice into Social Studies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○"/>
            </a:pPr>
            <a:r>
              <a:t/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Focus on developing understanding of content through oral language 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○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Protocols implemented/opportunity for talk 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Final Project, Take A Stand, was a culmination of the work done together throughout the year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○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Integrating all literacy skills with activism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Finding their Voice → Big Idea: “We can use our voices for positive change.”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18702" l="0" r="2752" t="20199"/>
          <a:stretch/>
        </p:blipFill>
        <p:spPr>
          <a:xfrm rot="-8">
            <a:off x="6025153" y="1234785"/>
            <a:ext cx="2524669" cy="2819627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8625" y="4114075"/>
            <a:ext cx="934500" cy="9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2925250" y="331100"/>
            <a:ext cx="5939100" cy="664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Take A Stand - Inquiry Unit Plan</a:t>
            </a:r>
            <a:endParaRPr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027000" y="995200"/>
            <a:ext cx="5837400" cy="30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➢"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Big Idea: 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does it mean to be an informed and contributing citizen? </a:t>
            </a: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 can use our voices for positive change. </a:t>
            </a: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➢"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Major Content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Recycling: What does it mean? How can it help?</a:t>
            </a: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➢"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Mentor Texts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➢"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Charts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76" name="Google Shape;76;p15"/>
          <p:cNvGraphicFramePr/>
          <p:nvPr/>
        </p:nvGraphicFramePr>
        <p:xfrm>
          <a:off x="144525" y="399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{7C02EC41-6807-47CF-B1C9-A9396013F62E}</a:tableStyleId>
              </a:tblPr>
              <a:tblGrid>
                <a:gridCol w="1200400"/>
                <a:gridCol w="1491300"/>
              </a:tblGrid>
              <a:tr h="66170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Big Idea or Concept:</a:t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Major Content: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 hMerge="1"/>
              </a:tr>
              <a:tr h="362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3-5 Mentor Texts:</a:t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Charts:</a:t>
                      </a:r>
                      <a:endParaRPr sz="600">
                        <a:solidFill>
                          <a:srgbClr val="FF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</a:tr>
              <a:tr h="469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Content Vocabulary:</a:t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2667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600"/>
                        <a:buFont typeface="Nunito"/>
                        <a:buChar char="●"/>
                      </a:pPr>
                      <a:r>
                        <a:t/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Academic Vocabulary:</a:t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2667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600"/>
                        <a:buFont typeface="Nunito"/>
                        <a:buChar char="●"/>
                      </a:pPr>
                      <a:r>
                        <a:t/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</a:tr>
              <a:tr h="2497175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Whoe Class/Small Group/Station Activities: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How to introduce? 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Identify problem. 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Rational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Student action: What can we do about it? (Lessons)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→ Gather information/data/evidence: 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→ Record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→ Analyze the data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→ Come up with a plan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 hMerge="1"/>
              </a:tr>
              <a:tr h="35485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How will students apply their knowledge (project/assignment etc.):</a:t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 hMerge="1"/>
              </a:tr>
            </a:tbl>
          </a:graphicData>
        </a:graphic>
      </p:graphicFrame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225" y="3035650"/>
            <a:ext cx="2448450" cy="1841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8625" y="4114075"/>
            <a:ext cx="934500" cy="9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039700" y="299400"/>
            <a:ext cx="5986200" cy="6201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Take A Stand - Inquiry Unit Plan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47100" y="919500"/>
            <a:ext cx="5771400" cy="3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➢"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Vocabulary 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Content: Responsible, Recycle, Conserve, </a:t>
            </a: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Academic: Evidence, Research, Data, Survey</a:t>
            </a: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➢"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Whole Class/Small Group/Station Activities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➢"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Rational: </a:t>
            </a:r>
            <a:r>
              <a:rPr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Why is it important to our school?</a:t>
            </a:r>
            <a:endParaRPr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➢"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Student Action: </a:t>
            </a:r>
            <a:r>
              <a:rPr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can we do about it?</a:t>
            </a:r>
            <a:endParaRPr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➢"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Culminating Project: </a:t>
            </a:r>
            <a:r>
              <a:rPr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How will they apply their knowledge </a:t>
            </a:r>
            <a:endParaRPr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Assembly, posters, PSA, recycled materials crafts, etc.</a:t>
            </a: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85" name="Google Shape;85;p16"/>
          <p:cNvGraphicFramePr/>
          <p:nvPr/>
        </p:nvGraphicFramePr>
        <p:xfrm>
          <a:off x="259000" y="299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{7C02EC41-6807-47CF-B1C9-A9396013F62E}</a:tableStyleId>
              </a:tblPr>
              <a:tblGrid>
                <a:gridCol w="1200400"/>
                <a:gridCol w="1491300"/>
              </a:tblGrid>
              <a:tr h="66170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Big Idea or Concept:</a:t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Major Content: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 hMerge="1"/>
              </a:tr>
              <a:tr h="362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3-5 Mentor Texts:</a:t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Charts:</a:t>
                      </a:r>
                      <a:endParaRPr sz="600">
                        <a:solidFill>
                          <a:srgbClr val="FF000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</a:tr>
              <a:tr h="469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Content Vocabulary:</a:t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2667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600"/>
                        <a:buFont typeface="Nunito"/>
                        <a:buChar char="●"/>
                      </a:pPr>
                      <a:r>
                        <a:t/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Academic Vocabulary:</a:t>
                      </a: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-2667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600"/>
                        <a:buFont typeface="Nunito"/>
                        <a:buChar char="●"/>
                      </a:pPr>
                      <a:r>
                        <a:t/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</a:tr>
              <a:tr h="2497175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Whoe Class/Small Group/Station Activities: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How to introduce? 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Identify problem. 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Rational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Student action: What can we do about it? (Lessons)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→ Gather information/data/evidence: 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→ Record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→ Analyze the data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→ Come up with a plan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 hMerge="1"/>
              </a:tr>
              <a:tr h="35485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600">
                          <a:latin typeface="Nunito"/>
                          <a:ea typeface="Nunito"/>
                          <a:cs typeface="Nunito"/>
                          <a:sym typeface="Nunito"/>
                        </a:rPr>
                        <a:t>How will students apply their knowledge (project/assignment etc.):</a:t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63500" marB="63500" marR="63500" marL="63500">
                    <a:solidFill>
                      <a:srgbClr val="FFE599"/>
                    </a:solidFill>
                  </a:tcPr>
                </a:tc>
                <a:tc hMerge="1"/>
              </a:tr>
            </a:tbl>
          </a:graphicData>
        </a:graphic>
      </p:graphicFrame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625" y="4114075"/>
            <a:ext cx="934500" cy="9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Reflection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265650" y="1258300"/>
            <a:ext cx="6255000" cy="27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➢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Student growth → Strengthening my voice as a teacher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➢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Development of oral language and progression to writing skills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➢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Student engagement creating stronger impact 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➢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Purposeful for all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➢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Taking curriculum and making it meaningful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➢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Sparks curiosity and joy for learning 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➢"/>
            </a:pPr>
            <a:r>
              <a:rPr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Helps deepen learning and connections within the classroom environment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875" y="3642523"/>
            <a:ext cx="1899697" cy="142477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">
            <a:off x="5861219" y="2446847"/>
            <a:ext cx="1483942" cy="263813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" name="Google Shape;95;p17" title="IMG_0034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0662" y="445034"/>
            <a:ext cx="2398800" cy="179912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97800" y="4150475"/>
            <a:ext cx="934500" cy="9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99900" y="286100"/>
            <a:ext cx="5839200" cy="7575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Takeaways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05400" y="1229900"/>
            <a:ext cx="5761200" cy="20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Teachers have a voice when they have time to focus on areas of interest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When teachers have a voice there is space to support students’ voices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401" y="627050"/>
            <a:ext cx="2398801" cy="213586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497" y="3071263"/>
            <a:ext cx="2398798" cy="179909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" name="Google Shape;105;p18"/>
          <p:cNvSpPr txBox="1"/>
          <p:nvPr/>
        </p:nvSpPr>
        <p:spPr>
          <a:xfrm>
            <a:off x="123800" y="3071275"/>
            <a:ext cx="49470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Carly Metzger, Second Grade Teacher, PS 72 District 4 NYC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Rosanne L. Kurstedt, Ph.D.  </a:t>
            </a:r>
            <a:r>
              <a:rPr lang="en" sz="1100" u="sng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rk1410@hunter.cuny.edu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8625" y="4114075"/>
            <a:ext cx="934500" cy="9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